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1" r:id="rId5"/>
    <p:sldId id="259" r:id="rId6"/>
  </p:sldIdLst>
  <p:sldSz cx="14630400" cy="8229600"/>
  <p:notesSz cx="8229600" cy="14630400"/>
  <p:embeddedFontLst>
    <p:embeddedFont>
      <p:font typeface="MuseoModerno Medium" panose="020B0604020202020204" charset="0"/>
      <p:regular r:id="rId8"/>
    </p:embeddedFont>
    <p:embeddedFont>
      <p:font typeface="Source Sans 3" panose="020B0604020202020204" charset="0"/>
      <p:regular r:id="rId9"/>
    </p:embeddedFont>
  </p:embeddedFontLst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33" d="100"/>
          <a:sy n="33" d="100"/>
        </p:scale>
        <p:origin x="1670" y="9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5758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05E304-D0CE-149F-7AEA-6A3BA1407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71B441-2964-31B8-1F0F-542290B051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09BD54-126A-0415-E94E-01F81B034C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25712-D56D-2E20-0A64-6004C0261D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57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  <p:txBody>
          <a:bodyPr/>
          <a:lstStyle/>
          <a:p>
            <a:endParaRPr lang="he-I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  <p:txBody>
          <a:bodyPr/>
          <a:lstStyle/>
          <a:p>
            <a:endParaRPr lang="he-I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  <p:txBody>
          <a:bodyPr/>
          <a:lstStyle/>
          <a:p>
            <a:endParaRPr lang="he-I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  <p:txBody>
          <a:bodyPr/>
          <a:lstStyle/>
          <a:p>
            <a:endParaRPr lang="he-I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7">
            <a:extLst>
              <a:ext uri="{FF2B5EF4-FFF2-40B4-BE49-F238E27FC236}">
                <a16:creationId xmlns:a16="http://schemas.microsoft.com/office/drawing/2014/main" id="{0D4971EA-BA8C-C574-2AF3-0F0F3603520C}"/>
              </a:ext>
            </a:extLst>
          </p:cNvPr>
          <p:cNvSpPr/>
          <p:nvPr/>
        </p:nvSpPr>
        <p:spPr>
          <a:xfrm>
            <a:off x="6848792" y="1475354"/>
            <a:ext cx="6634778" cy="1216343"/>
          </a:xfrm>
          <a:prstGeom prst="roundRect">
            <a:avLst>
              <a:gd name="adj" fmla="val 6014"/>
            </a:avLst>
          </a:prstGeom>
          <a:solidFill>
            <a:srgbClr val="FFFCF5"/>
          </a:solidFill>
          <a:ln w="15240">
            <a:solidFill>
              <a:srgbClr val="D9D4C9"/>
            </a:solidFill>
            <a:prstDash val="solid"/>
          </a:ln>
        </p:spPr>
        <p:txBody>
          <a:bodyPr/>
          <a:lstStyle/>
          <a:p>
            <a:endParaRPr lang="he-IL" sz="4000"/>
          </a:p>
        </p:txBody>
      </p:sp>
      <p:sp>
        <p:nvSpPr>
          <p:cNvPr id="39" name="Shape 14">
            <a:extLst>
              <a:ext uri="{FF2B5EF4-FFF2-40B4-BE49-F238E27FC236}">
                <a16:creationId xmlns:a16="http://schemas.microsoft.com/office/drawing/2014/main" id="{0510A615-3530-C6D3-B334-55534299F140}"/>
              </a:ext>
            </a:extLst>
          </p:cNvPr>
          <p:cNvSpPr/>
          <p:nvPr/>
        </p:nvSpPr>
        <p:spPr>
          <a:xfrm>
            <a:off x="6839885" y="1475354"/>
            <a:ext cx="116292" cy="1216343"/>
          </a:xfrm>
          <a:prstGeom prst="roundRect">
            <a:avLst>
              <a:gd name="adj" fmla="val 28725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 sz="4000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79663" y="80330"/>
            <a:ext cx="8537377" cy="743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44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The Problem: Manual Extraction</a:t>
            </a:r>
            <a:br>
              <a:rPr lang="en-US" sz="44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</a:br>
            <a:r>
              <a:rPr lang="en-US" sz="44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Bottlenecks</a:t>
            </a:r>
            <a:endParaRPr lang="en-US" sz="4400" dirty="0"/>
          </a:p>
        </p:txBody>
      </p:sp>
      <p:sp>
        <p:nvSpPr>
          <p:cNvPr id="6" name="Text 3"/>
          <p:cNvSpPr/>
          <p:nvPr/>
        </p:nvSpPr>
        <p:spPr>
          <a:xfrm>
            <a:off x="6984405" y="1622795"/>
            <a:ext cx="1459111" cy="182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4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The Challenge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984405" y="1852347"/>
            <a:ext cx="37955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⚠️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Electronic component datasheets are dense.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984405" y="2147146"/>
            <a:ext cx="6386154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⚙️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Contain dozens of critical electrical, thermal, and mechanical  parameters.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984405" y="2439405"/>
            <a:ext cx="37955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✨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These parameters are essential for design and manufacturing.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857699" y="2942918"/>
            <a:ext cx="6634778" cy="1216343"/>
          </a:xfrm>
          <a:prstGeom prst="roundRect">
            <a:avLst>
              <a:gd name="adj" fmla="val 6014"/>
            </a:avLst>
          </a:prstGeom>
          <a:solidFill>
            <a:srgbClr val="FFFCF5"/>
          </a:solidFill>
          <a:ln w="15240">
            <a:solidFill>
              <a:srgbClr val="D9D4C9"/>
            </a:solidFill>
            <a:prstDash val="solid"/>
          </a:ln>
        </p:spPr>
        <p:txBody>
          <a:bodyPr/>
          <a:lstStyle/>
          <a:p>
            <a:endParaRPr lang="he-IL" sz="4000"/>
          </a:p>
        </p:txBody>
      </p:sp>
      <p:sp>
        <p:nvSpPr>
          <p:cNvPr id="12" name="Text 9"/>
          <p:cNvSpPr/>
          <p:nvPr/>
        </p:nvSpPr>
        <p:spPr>
          <a:xfrm>
            <a:off x="7026701" y="3074840"/>
            <a:ext cx="2222665" cy="182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4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Current State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026701" y="3312012"/>
            <a:ext cx="5781829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📝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Extracting this vital information is a manual process.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026701" y="3606811"/>
            <a:ext cx="5781829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⏳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It is time-consuming and error-prone.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026701" y="3878750"/>
            <a:ext cx="5781829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🚧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This creates significant bottlenecks in development workflows.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950707" y="4358750"/>
            <a:ext cx="6541771" cy="1216343"/>
          </a:xfrm>
          <a:prstGeom prst="roundRect">
            <a:avLst>
              <a:gd name="adj" fmla="val 6014"/>
            </a:avLst>
          </a:prstGeom>
          <a:solidFill>
            <a:srgbClr val="FFFCF5"/>
          </a:solidFill>
          <a:ln w="15240">
            <a:solidFill>
              <a:srgbClr val="D9D4C9"/>
            </a:solidFill>
            <a:prstDash val="solid"/>
          </a:ln>
        </p:spPr>
        <p:txBody>
          <a:bodyPr/>
          <a:lstStyle/>
          <a:p>
            <a:endParaRPr lang="he-IL" sz="4000"/>
          </a:p>
        </p:txBody>
      </p:sp>
      <p:sp>
        <p:nvSpPr>
          <p:cNvPr id="17" name="Shape 14"/>
          <p:cNvSpPr/>
          <p:nvPr/>
        </p:nvSpPr>
        <p:spPr>
          <a:xfrm>
            <a:off x="6848792" y="4358750"/>
            <a:ext cx="116292" cy="1216343"/>
          </a:xfrm>
          <a:prstGeom prst="roundRect">
            <a:avLst>
              <a:gd name="adj" fmla="val 28725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 sz="4000"/>
          </a:p>
        </p:txBody>
      </p:sp>
      <p:sp>
        <p:nvSpPr>
          <p:cNvPr id="18" name="Text 15"/>
          <p:cNvSpPr/>
          <p:nvPr/>
        </p:nvSpPr>
        <p:spPr>
          <a:xfrm>
            <a:off x="7052151" y="4490671"/>
            <a:ext cx="1459111" cy="182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4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The Urgent Need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7052151" y="4743084"/>
            <a:ext cx="37955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💡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An automated tool is critically required.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052151" y="5007403"/>
            <a:ext cx="37955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📊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It must accurately extract precise values (e.g., Vds, Id, Rds_on, RθJA).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052151" y="5294581"/>
            <a:ext cx="37955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📄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Extraction needs to be directly from PDF datasheets.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004918" y="5985709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automation is crucial for: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004918" y="6303725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⏩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Streamlining component selection.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6004918" y="6621740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💲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Optimizing Bill of Materials (BOM) construction.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6004918" y="6939756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🔍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Identifying exact replacements.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004918" y="7257772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⛓️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Enhancing overall supply chain automation.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0466903" y="5995352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solution targets: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0466903" y="6313368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⚡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Electronics engineers.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0466903" y="6631384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🖥️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Embedded developers.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0466903" y="6949400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💼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Procurement professionals.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10466903" y="7267416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✔️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QA professionals.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0466903" y="7585432"/>
            <a:ext cx="8326993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🏭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Manufacturing professionals.</a:t>
            </a:r>
            <a:endParaRPr lang="en-US" sz="1600" dirty="0"/>
          </a:p>
        </p:txBody>
      </p:sp>
      <p:sp>
        <p:nvSpPr>
          <p:cNvPr id="33" name="מלבן 32">
            <a:extLst>
              <a:ext uri="{FF2B5EF4-FFF2-40B4-BE49-F238E27FC236}">
                <a16:creationId xmlns:a16="http://schemas.microsoft.com/office/drawing/2014/main" id="{8B7EDDFF-C673-E07A-9D61-47697D83D1FE}"/>
              </a:ext>
            </a:extLst>
          </p:cNvPr>
          <p:cNvSpPr/>
          <p:nvPr/>
        </p:nvSpPr>
        <p:spPr>
          <a:xfrm>
            <a:off x="12694920" y="7769860"/>
            <a:ext cx="1935480" cy="480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sz="2800"/>
          </a:p>
        </p:txBody>
      </p:sp>
      <p:sp>
        <p:nvSpPr>
          <p:cNvPr id="36" name="Shape 14">
            <a:extLst>
              <a:ext uri="{FF2B5EF4-FFF2-40B4-BE49-F238E27FC236}">
                <a16:creationId xmlns:a16="http://schemas.microsoft.com/office/drawing/2014/main" id="{551B681F-BC6B-4060-0619-A3F57E99277B}"/>
              </a:ext>
            </a:extLst>
          </p:cNvPr>
          <p:cNvSpPr/>
          <p:nvPr/>
        </p:nvSpPr>
        <p:spPr>
          <a:xfrm>
            <a:off x="6848792" y="2942918"/>
            <a:ext cx="116292" cy="1216343"/>
          </a:xfrm>
          <a:prstGeom prst="roundRect">
            <a:avLst>
              <a:gd name="adj" fmla="val 28725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3745" y="722948"/>
            <a:ext cx="6562487" cy="595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Existing Solutions &amp; The gap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153745" y="1795463"/>
            <a:ext cx="2860477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Current Tools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6153745" y="2343626"/>
            <a:ext cx="367200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🛠️</a:t>
            </a: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General OCR tools (Tesseract, PaddleOCR) offer foundational capabilities.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153745" y="3125510"/>
            <a:ext cx="367200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🧠</a:t>
            </a: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Advanced Document AI models (LayoutLM, Donut) provide layout understanding.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153745" y="3907393"/>
            <a:ext cx="367200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⚠️</a:t>
            </a: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These tools fall short for specialized technical documents like datasheets.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10298668" y="1795463"/>
            <a:ext cx="2860477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The Problem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0298668" y="2343626"/>
            <a:ext cx="3672007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significant void exists: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10298668" y="2820353"/>
            <a:ext cx="367200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❌</a:t>
            </a: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No labeled dataset specifically for electronic datasheets.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10298668" y="3602236"/>
            <a:ext cx="367200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📉</a:t>
            </a: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Standard NLP models cannot accurately interpret complex engineering tables.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10298668" y="4384119"/>
            <a:ext cx="3672007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🔢</a:t>
            </a: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Standard NLP models cannot accurately interpret precise numerical values.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10298668" y="5166003"/>
            <a:ext cx="3672007" cy="915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🚧</a:t>
            </a: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Existing synthetic document generators lack specialization for electronics industry data structures.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6439733" y="6681907"/>
            <a:ext cx="7523321" cy="610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conclusion is clear: A new, tailored approach is indispensable, combining a rich Synthetic Dataset with specialized Fine-tuning.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153745" y="6467475"/>
            <a:ext cx="22860" cy="1039178"/>
          </a:xfrm>
          <a:prstGeom prst="rect">
            <a:avLst/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CEB89331-9907-7FC7-EBFB-3E6D4C642CC9}"/>
              </a:ext>
            </a:extLst>
          </p:cNvPr>
          <p:cNvSpPr/>
          <p:nvPr/>
        </p:nvSpPr>
        <p:spPr>
          <a:xfrm>
            <a:off x="12694920" y="7688580"/>
            <a:ext cx="1935480" cy="480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6495" y="795099"/>
            <a:ext cx="542936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Our Solution Plan</a:t>
            </a:r>
            <a:endParaRPr lang="en-US" sz="4250" dirty="0"/>
          </a:p>
        </p:txBody>
      </p:sp>
      <p:sp>
        <p:nvSpPr>
          <p:cNvPr id="4" name="Text 1"/>
          <p:cNvSpPr/>
          <p:nvPr/>
        </p:nvSpPr>
        <p:spPr>
          <a:xfrm>
            <a:off x="6246495" y="1799511"/>
            <a:ext cx="21717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MuseoModerno Light" pitchFamily="34" charset="0"/>
                <a:ea typeface="MuseoModerno Light" pitchFamily="34" charset="-122"/>
                <a:cs typeface="MuseoModerno Light" pitchFamily="34" charset="-120"/>
              </a:rPr>
              <a:t>01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6495" y="2138124"/>
            <a:ext cx="7623810" cy="30480"/>
          </a:xfrm>
          <a:prstGeom prst="rect">
            <a:avLst/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6" name="Text 3"/>
          <p:cNvSpPr/>
          <p:nvPr/>
        </p:nvSpPr>
        <p:spPr>
          <a:xfrm>
            <a:off x="6246495" y="2307669"/>
            <a:ext cx="507170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Phase 1: Synthetic Dataset Generation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246495" y="2777252"/>
            <a:ext cx="7623810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⚡</a:t>
            </a:r>
            <a:r>
              <a:rPr lang="en-US" sz="17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Define precise physical ranges for key parameters (Voltage, Current, Thermal).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246495" y="3262551"/>
            <a:ext cx="7623810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📄</a:t>
            </a:r>
            <a:r>
              <a:rPr lang="en-US" sz="17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Create varied datasheet layouts (HTML to PDF conversion).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246495" y="3747849"/>
            <a:ext cx="7623810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⚠️</a:t>
            </a:r>
            <a:r>
              <a:rPr lang="en-US" sz="17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Inject realistic OCR noise and scanning artifacts.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6246495" y="4233148"/>
            <a:ext cx="7623810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🏷️</a:t>
            </a:r>
            <a:r>
              <a:rPr lang="en-US" sz="17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Generate accurate JSON labels for all extracted values.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6246495" y="4968240"/>
            <a:ext cx="217170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B4150"/>
                </a:solidFill>
                <a:latin typeface="MuseoModerno Light" pitchFamily="34" charset="0"/>
                <a:ea typeface="MuseoModerno Light" pitchFamily="34" charset="-122"/>
                <a:cs typeface="MuseoModerno Light" pitchFamily="34" charset="-120"/>
              </a:rPr>
              <a:t>02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6495" y="5306854"/>
            <a:ext cx="7623810" cy="30480"/>
          </a:xfrm>
          <a:prstGeom prst="rect">
            <a:avLst/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13" name="Text 10"/>
          <p:cNvSpPr/>
          <p:nvPr/>
        </p:nvSpPr>
        <p:spPr>
          <a:xfrm>
            <a:off x="6246495" y="5476399"/>
            <a:ext cx="4784407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Phase 2: Model Training &amp; Extraction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6246495" y="5945981"/>
            <a:ext cx="7623810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🧠</a:t>
            </a:r>
            <a:r>
              <a:rPr lang="en-US" sz="17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Fine-tune advanced models (e.g., LayoutLM, Donut).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246495" y="6431280"/>
            <a:ext cx="7623810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📊</a:t>
            </a:r>
            <a:r>
              <a:rPr lang="en-US" sz="17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Optimize for table and numeric extraction from datasheets.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6246495" y="6916579"/>
            <a:ext cx="7623810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📈</a:t>
            </a:r>
            <a:r>
              <a:rPr lang="en-US" sz="17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Benchmark performance against traditional OCR and rule-based methods.</a:t>
            </a:r>
            <a:endParaRPr lang="en-US" sz="1700" dirty="0"/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D63D6D52-C95A-E6AA-74DA-B08EA29D998C}"/>
              </a:ext>
            </a:extLst>
          </p:cNvPr>
          <p:cNvSpPr/>
          <p:nvPr/>
        </p:nvSpPr>
        <p:spPr>
          <a:xfrm>
            <a:off x="12694920" y="7688580"/>
            <a:ext cx="1935480" cy="480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CB20E-7F46-18B2-5A56-999146620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58E4410-C98E-263A-F5A2-B11A9AE792CD}"/>
              </a:ext>
            </a:extLst>
          </p:cNvPr>
          <p:cNvSpPr/>
          <p:nvPr/>
        </p:nvSpPr>
        <p:spPr>
          <a:xfrm>
            <a:off x="840227" y="664028"/>
            <a:ext cx="13429417" cy="743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44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From Raw Datasheet to Machine-Reada</a:t>
            </a:r>
            <a:r>
              <a:rPr lang="en-US" sz="4400" dirty="0">
                <a:solidFill>
                  <a:srgbClr val="124E73"/>
                </a:solidFill>
                <a:latin typeface="MuseoModerno Medium" pitchFamily="34" charset="0"/>
              </a:rPr>
              <a:t>ble</a:t>
            </a:r>
            <a:r>
              <a:rPr lang="en-US" sz="44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JSON</a:t>
            </a:r>
            <a:endParaRPr lang="en-US" sz="4400" dirty="0"/>
          </a:p>
        </p:txBody>
      </p:sp>
      <p:pic>
        <p:nvPicPr>
          <p:cNvPr id="5" name="תמונה 4" descr="תמונה שמכילה טקסט, צילום מסך, גופן, מספר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57BF44A-DF26-82BA-5978-CC901765178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r="52770"/>
          <a:stretch>
            <a:fillRect/>
          </a:stretch>
        </p:blipFill>
        <p:spPr>
          <a:xfrm>
            <a:off x="1557636" y="1504630"/>
            <a:ext cx="4340246" cy="6126480"/>
          </a:xfrm>
          <a:prstGeom prst="rect">
            <a:avLst/>
          </a:prstGeom>
        </p:spPr>
      </p:pic>
      <p:pic>
        <p:nvPicPr>
          <p:cNvPr id="11" name="תמונה 10" descr="תמונה שמכילה טקסט, צילום מסך, גופן, מספר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FC011D9-4A9E-ADB4-78DC-E549E86C1BD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l="45207"/>
          <a:stretch>
            <a:fillRect/>
          </a:stretch>
        </p:blipFill>
        <p:spPr>
          <a:xfrm>
            <a:off x="8732519" y="1504630"/>
            <a:ext cx="5035331" cy="6126480"/>
          </a:xfrm>
          <a:prstGeom prst="rect">
            <a:avLst/>
          </a:prstGeom>
        </p:spPr>
      </p:pic>
      <p:sp>
        <p:nvSpPr>
          <p:cNvPr id="37" name="מלבן 36">
            <a:extLst>
              <a:ext uri="{FF2B5EF4-FFF2-40B4-BE49-F238E27FC236}">
                <a16:creationId xmlns:a16="http://schemas.microsoft.com/office/drawing/2014/main" id="{6B6E80E2-F59A-1545-64DD-CF5A8DEBB79E}"/>
              </a:ext>
            </a:extLst>
          </p:cNvPr>
          <p:cNvSpPr/>
          <p:nvPr/>
        </p:nvSpPr>
        <p:spPr>
          <a:xfrm>
            <a:off x="12694920" y="7769860"/>
            <a:ext cx="1935480" cy="480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sz="2800"/>
          </a:p>
        </p:txBody>
      </p:sp>
      <p:sp>
        <p:nvSpPr>
          <p:cNvPr id="40" name="חץ: ימינה מקווקו 39">
            <a:extLst>
              <a:ext uri="{FF2B5EF4-FFF2-40B4-BE49-F238E27FC236}">
                <a16:creationId xmlns:a16="http://schemas.microsoft.com/office/drawing/2014/main" id="{F3F50A0C-9C1C-F4E7-0F85-2679CBBE6AB3}"/>
              </a:ext>
            </a:extLst>
          </p:cNvPr>
          <p:cNvSpPr/>
          <p:nvPr/>
        </p:nvSpPr>
        <p:spPr>
          <a:xfrm>
            <a:off x="6377354" y="4290646"/>
            <a:ext cx="2355165" cy="1359877"/>
          </a:xfrm>
          <a:prstGeom prst="stripedRightArrow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91374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8424" y="778193"/>
            <a:ext cx="8707993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Key Performance Indicators (KPIs)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28424" y="2156936"/>
            <a:ext cx="4252436" cy="2324695"/>
          </a:xfrm>
          <a:prstGeom prst="roundRect">
            <a:avLst>
              <a:gd name="adj" fmla="val 4720"/>
            </a:avLst>
          </a:prstGeom>
          <a:solidFill>
            <a:srgbClr val="FFFCF5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4" name="Shape 2"/>
          <p:cNvSpPr/>
          <p:nvPr/>
        </p:nvSpPr>
        <p:spPr>
          <a:xfrm>
            <a:off x="728424" y="2134076"/>
            <a:ext cx="4252436" cy="91440"/>
          </a:xfrm>
          <a:prstGeom prst="roundRect">
            <a:avLst>
              <a:gd name="adj" fmla="val 3414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5" name="Shape 3"/>
          <p:cNvSpPr/>
          <p:nvPr/>
        </p:nvSpPr>
        <p:spPr>
          <a:xfrm>
            <a:off x="2542461" y="1844754"/>
            <a:ext cx="624364" cy="624364"/>
          </a:xfrm>
          <a:prstGeom prst="roundRect">
            <a:avLst>
              <a:gd name="adj" fmla="val 14645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6" name="Text 4"/>
          <p:cNvSpPr/>
          <p:nvPr/>
        </p:nvSpPr>
        <p:spPr>
          <a:xfrm>
            <a:off x="2603420" y="1939249"/>
            <a:ext cx="437079" cy="286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59406" y="2677239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Field Accuracy (%)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959406" y="3127177"/>
            <a:ext cx="3790474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📊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Measures percentage of correctly extracted fields.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59406" y="3917752"/>
            <a:ext cx="379047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🎯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Ensures high data reliability.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88982" y="2156936"/>
            <a:ext cx="4252436" cy="2324695"/>
          </a:xfrm>
          <a:prstGeom prst="roundRect">
            <a:avLst>
              <a:gd name="adj" fmla="val 4720"/>
            </a:avLst>
          </a:prstGeom>
          <a:solidFill>
            <a:srgbClr val="FFFCF5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11" name="Shape 9"/>
          <p:cNvSpPr/>
          <p:nvPr/>
        </p:nvSpPr>
        <p:spPr>
          <a:xfrm>
            <a:off x="5188982" y="2134076"/>
            <a:ext cx="4252436" cy="91440"/>
          </a:xfrm>
          <a:prstGeom prst="roundRect">
            <a:avLst>
              <a:gd name="adj" fmla="val 3414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12" name="Shape 10"/>
          <p:cNvSpPr/>
          <p:nvPr/>
        </p:nvSpPr>
        <p:spPr>
          <a:xfrm>
            <a:off x="7003018" y="1844754"/>
            <a:ext cx="624364" cy="624364"/>
          </a:xfrm>
          <a:prstGeom prst="roundRect">
            <a:avLst>
              <a:gd name="adj" fmla="val 14645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13" name="Text 11"/>
          <p:cNvSpPr/>
          <p:nvPr/>
        </p:nvSpPr>
        <p:spPr>
          <a:xfrm>
            <a:off x="7210623" y="1950045"/>
            <a:ext cx="249674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5419963" y="2677239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Numeric Error (MAE)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5419963" y="3127177"/>
            <a:ext cx="3790474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📊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Quantifies Mean Absolute Error for extracted numbers.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419963" y="3917752"/>
            <a:ext cx="379047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📈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Reflects precision of our solution.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9649539" y="2156936"/>
            <a:ext cx="4252436" cy="2324695"/>
          </a:xfrm>
          <a:prstGeom prst="roundRect">
            <a:avLst>
              <a:gd name="adj" fmla="val 4720"/>
            </a:avLst>
          </a:prstGeom>
          <a:solidFill>
            <a:srgbClr val="FFFCF5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18" name="Shape 16"/>
          <p:cNvSpPr/>
          <p:nvPr/>
        </p:nvSpPr>
        <p:spPr>
          <a:xfrm>
            <a:off x="9649539" y="2134076"/>
            <a:ext cx="4252436" cy="91440"/>
          </a:xfrm>
          <a:prstGeom prst="roundRect">
            <a:avLst>
              <a:gd name="adj" fmla="val 3414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19" name="Shape 17"/>
          <p:cNvSpPr/>
          <p:nvPr/>
        </p:nvSpPr>
        <p:spPr>
          <a:xfrm>
            <a:off x="11463576" y="1844754"/>
            <a:ext cx="624364" cy="624364"/>
          </a:xfrm>
          <a:prstGeom prst="roundRect">
            <a:avLst>
              <a:gd name="adj" fmla="val 14645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20" name="Text 18"/>
          <p:cNvSpPr/>
          <p:nvPr/>
        </p:nvSpPr>
        <p:spPr>
          <a:xfrm>
            <a:off x="11681341" y="1960205"/>
            <a:ext cx="249674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9880521" y="2677239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Table Extraction</a:t>
            </a:r>
            <a:endParaRPr lang="en-US" sz="2000" dirty="0"/>
          </a:p>
        </p:txBody>
      </p:sp>
      <p:sp>
        <p:nvSpPr>
          <p:cNvPr id="22" name="Text 20"/>
          <p:cNvSpPr/>
          <p:nvPr/>
        </p:nvSpPr>
        <p:spPr>
          <a:xfrm>
            <a:off x="9880521" y="3127177"/>
            <a:ext cx="3790474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🔍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Evaluates Precision and Recall.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880521" y="3584853"/>
            <a:ext cx="3790474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🧩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Applies to identifying and extracting data from complex table structures.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28424" y="5001935"/>
            <a:ext cx="6482715" cy="2449473"/>
          </a:xfrm>
          <a:prstGeom prst="roundRect">
            <a:avLst>
              <a:gd name="adj" fmla="val 4480"/>
            </a:avLst>
          </a:prstGeom>
          <a:solidFill>
            <a:srgbClr val="FFFCF5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25" name="Shape 23"/>
          <p:cNvSpPr/>
          <p:nvPr/>
        </p:nvSpPr>
        <p:spPr>
          <a:xfrm>
            <a:off x="728424" y="4979075"/>
            <a:ext cx="6482715" cy="91440"/>
          </a:xfrm>
          <a:prstGeom prst="roundRect">
            <a:avLst>
              <a:gd name="adj" fmla="val 3414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26" name="Shape 24"/>
          <p:cNvSpPr/>
          <p:nvPr/>
        </p:nvSpPr>
        <p:spPr>
          <a:xfrm>
            <a:off x="3657600" y="4689753"/>
            <a:ext cx="624364" cy="624364"/>
          </a:xfrm>
          <a:prstGeom prst="roundRect">
            <a:avLst>
              <a:gd name="adj" fmla="val 14645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27" name="Text 25"/>
          <p:cNvSpPr/>
          <p:nvPr/>
        </p:nvSpPr>
        <p:spPr>
          <a:xfrm>
            <a:off x="3865205" y="4795044"/>
            <a:ext cx="249674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4</a:t>
            </a:r>
            <a:endParaRPr lang="en-US" sz="1950" dirty="0"/>
          </a:p>
        </p:txBody>
      </p:sp>
      <p:sp>
        <p:nvSpPr>
          <p:cNvPr id="28" name="Text 26"/>
          <p:cNvSpPr/>
          <p:nvPr/>
        </p:nvSpPr>
        <p:spPr>
          <a:xfrm>
            <a:off x="959406" y="5522238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Robustness</a:t>
            </a:r>
            <a:endParaRPr lang="en-US" sz="2000" dirty="0"/>
          </a:p>
        </p:txBody>
      </p:sp>
      <p:sp>
        <p:nvSpPr>
          <p:cNvPr id="29" name="Text 27"/>
          <p:cNvSpPr/>
          <p:nvPr/>
        </p:nvSpPr>
        <p:spPr>
          <a:xfrm>
            <a:off x="959406" y="5972175"/>
            <a:ext cx="602075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⚠️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Tests performance on "scanned/noisy" PDFs.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59406" y="6429851"/>
            <a:ext cx="602075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✅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Compares against clean synthetic PDFs.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59406" y="6887528"/>
            <a:ext cx="602075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🌍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Ensures real-world applicability.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419261" y="5001935"/>
            <a:ext cx="6482715" cy="2449473"/>
          </a:xfrm>
          <a:prstGeom prst="roundRect">
            <a:avLst>
              <a:gd name="adj" fmla="val 4480"/>
            </a:avLst>
          </a:prstGeom>
          <a:solidFill>
            <a:srgbClr val="FFFCF5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33" name="Shape 31"/>
          <p:cNvSpPr/>
          <p:nvPr/>
        </p:nvSpPr>
        <p:spPr>
          <a:xfrm>
            <a:off x="7419261" y="4979075"/>
            <a:ext cx="6482715" cy="91440"/>
          </a:xfrm>
          <a:prstGeom prst="roundRect">
            <a:avLst>
              <a:gd name="adj" fmla="val 3414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34" name="Shape 32"/>
          <p:cNvSpPr/>
          <p:nvPr/>
        </p:nvSpPr>
        <p:spPr>
          <a:xfrm>
            <a:off x="10348436" y="4689753"/>
            <a:ext cx="624364" cy="624364"/>
          </a:xfrm>
          <a:prstGeom prst="roundRect">
            <a:avLst>
              <a:gd name="adj" fmla="val 146453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he-IL"/>
          </a:p>
        </p:txBody>
      </p:sp>
      <p:sp>
        <p:nvSpPr>
          <p:cNvPr id="35" name="Text 33"/>
          <p:cNvSpPr/>
          <p:nvPr/>
        </p:nvSpPr>
        <p:spPr>
          <a:xfrm>
            <a:off x="10556042" y="4805204"/>
            <a:ext cx="249674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5</a:t>
            </a:r>
            <a:endParaRPr lang="en-US" sz="1950" dirty="0"/>
          </a:p>
        </p:txBody>
      </p:sp>
      <p:sp>
        <p:nvSpPr>
          <p:cNvPr id="36" name="Text 34"/>
          <p:cNvSpPr/>
          <p:nvPr/>
        </p:nvSpPr>
        <p:spPr>
          <a:xfrm>
            <a:off x="7650242" y="5522238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Generalization</a:t>
            </a:r>
            <a:endParaRPr lang="en-US" sz="2000" dirty="0"/>
          </a:p>
        </p:txBody>
      </p:sp>
      <p:sp>
        <p:nvSpPr>
          <p:cNvPr id="37" name="Text 35"/>
          <p:cNvSpPr/>
          <p:nvPr/>
        </p:nvSpPr>
        <p:spPr>
          <a:xfrm>
            <a:off x="7650242" y="5972175"/>
            <a:ext cx="602075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📈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Measures success rate on real-world, unseen datasheets.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650242" y="6429851"/>
            <a:ext cx="6020753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🚀</a:t>
            </a:r>
            <a:r>
              <a:rPr lang="en-US" sz="1600" dirty="0">
                <a:solidFill>
                  <a:srgbClr val="2B415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Confirms scalability and adaptability.</a:t>
            </a:r>
            <a:endParaRPr lang="en-US" sz="1600" dirty="0"/>
          </a:p>
        </p:txBody>
      </p:sp>
      <p:sp>
        <p:nvSpPr>
          <p:cNvPr id="39" name="מלבן 38">
            <a:extLst>
              <a:ext uri="{FF2B5EF4-FFF2-40B4-BE49-F238E27FC236}">
                <a16:creationId xmlns:a16="http://schemas.microsoft.com/office/drawing/2014/main" id="{E065AEA3-3F4A-A967-948B-E99153439D76}"/>
              </a:ext>
            </a:extLst>
          </p:cNvPr>
          <p:cNvSpPr/>
          <p:nvPr/>
        </p:nvSpPr>
        <p:spPr>
          <a:xfrm>
            <a:off x="12694920" y="7688580"/>
            <a:ext cx="1935480" cy="480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504</Words>
  <Application>Microsoft Office PowerPoint</Application>
  <PresentationFormat>מותאם אישית</PresentationFormat>
  <Paragraphs>76</Paragraphs>
  <Slides>5</Slides>
  <Notes>5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10" baseType="lpstr">
      <vt:lpstr>MuseoModerno Light</vt:lpstr>
      <vt:lpstr>Arial</vt:lpstr>
      <vt:lpstr>Source Sans 3</vt:lpstr>
      <vt:lpstr>MuseoModerno Medium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ניב סבן</cp:lastModifiedBy>
  <cp:revision>3</cp:revision>
  <dcterms:created xsi:type="dcterms:W3CDTF">2025-11-18T16:28:26Z</dcterms:created>
  <dcterms:modified xsi:type="dcterms:W3CDTF">2025-11-18T18:45:47Z</dcterms:modified>
</cp:coreProperties>
</file>